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2d2a204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2d2a204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2d2a20489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2d2a20489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2a743350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2a743350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12d2a20489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12d2a20489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12d2a20489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12d2a20489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12d2a20489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12d2a20489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2a8c2b93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2a8c2b93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a8c2b93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2a8c2b93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12d2a20489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12d2a20489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12d2a20489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12d2a204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a743350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a743350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12d2a2048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12d2a2048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2a743350c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2a743350c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2a743350c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2a743350c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12d2a20489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12d2a20489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12d2a20489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12d2a20489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12d2a20489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12d2a20489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12cff4986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12cff4986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12d2a20489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12d2a20489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12cff4986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12cff4986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2d2a2048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2d2a2048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12d2a20489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12d2a20489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12d2a204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12d2a204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2d2a20489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2d2a20489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2d2a20489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12d2a20489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12cff4986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12cff4986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12cff498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12cff498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12cff4986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12cff4986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 and Importance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183550" y="3870375"/>
            <a:ext cx="3960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Starting with the features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Susmit Vengurlekar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Cleaning</a:t>
            </a:r>
            <a:endParaRPr/>
          </a:p>
        </p:txBody>
      </p:sp>
      <p:sp>
        <p:nvSpPr>
          <p:cNvPr id="301" name="Google Shape;301;p26"/>
          <p:cNvSpPr txBox="1"/>
          <p:nvPr/>
        </p:nvSpPr>
        <p:spPr>
          <a:xfrm>
            <a:off x="1221450" y="1348050"/>
            <a:ext cx="6701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Handling Missing Values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Detecting and Handling Outliers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Duplicate Rows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Validation of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</p:txBody>
      </p:sp>
      <p:sp>
        <p:nvSpPr>
          <p:cNvPr id="307" name="Google Shape;307;p27"/>
          <p:cNvSpPr txBox="1"/>
          <p:nvPr/>
        </p:nvSpPr>
        <p:spPr>
          <a:xfrm>
            <a:off x="1466400" y="1671300"/>
            <a:ext cx="67011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Imputing Null Values - As a new Category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Transforming Numerical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Transforming Categorical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New Features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Standard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Domain Specific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</p:txBody>
      </p:sp>
      <p:sp>
        <p:nvSpPr>
          <p:cNvPr id="313" name="Google Shape;313;p28"/>
          <p:cNvSpPr txBox="1"/>
          <p:nvPr/>
        </p:nvSpPr>
        <p:spPr>
          <a:xfrm>
            <a:off x="1466400" y="1833000"/>
            <a:ext cx="6701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Based on Statistics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Based on ML Models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Modelling</a:t>
            </a:r>
            <a:endParaRPr/>
          </a:p>
        </p:txBody>
      </p:sp>
      <p:sp>
        <p:nvSpPr>
          <p:cNvPr id="319" name="Google Shape;319;p29"/>
          <p:cNvSpPr txBox="1"/>
          <p:nvPr/>
        </p:nvSpPr>
        <p:spPr>
          <a:xfrm>
            <a:off x="1297438" y="1867413"/>
            <a:ext cx="3446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Supervised Learning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Classification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Regression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Unsupervised Learning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Clustering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9"/>
          <p:cNvSpPr txBox="1"/>
          <p:nvPr/>
        </p:nvSpPr>
        <p:spPr>
          <a:xfrm>
            <a:off x="1511024" y="1152100"/>
            <a:ext cx="306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Type of Task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1" name="Google Shape;321;p29"/>
          <p:cNvGrpSpPr/>
          <p:nvPr/>
        </p:nvGrpSpPr>
        <p:grpSpPr>
          <a:xfrm>
            <a:off x="4743538" y="1152088"/>
            <a:ext cx="3592925" cy="3485825"/>
            <a:chOff x="4743538" y="1152088"/>
            <a:chExt cx="3592925" cy="3485825"/>
          </a:xfrm>
        </p:grpSpPr>
        <p:sp>
          <p:nvSpPr>
            <p:cNvPr id="322" name="Google Shape;322;p29"/>
            <p:cNvSpPr txBox="1"/>
            <p:nvPr/>
          </p:nvSpPr>
          <p:spPr>
            <a:xfrm>
              <a:off x="4743538" y="1867413"/>
              <a:ext cx="3446100" cy="27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Accuracy, Precision, Recall, F1 Score, AUC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MSE (L2), MAE (L1), RMSLE (penalize underestimate more)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Silhouette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3" name="Google Shape;323;p29"/>
            <p:cNvSpPr txBox="1"/>
            <p:nvPr/>
          </p:nvSpPr>
          <p:spPr>
            <a:xfrm>
              <a:off x="4890363" y="1152088"/>
              <a:ext cx="3446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Choosing Metric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MAE vs MSE</a:t>
            </a:r>
            <a:endParaRPr sz="2100"/>
          </a:p>
        </p:txBody>
      </p:sp>
      <p:pic>
        <p:nvPicPr>
          <p:cNvPr id="329" name="Google Shape;3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904" y="1231875"/>
            <a:ext cx="4053871" cy="391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RMSLE</a:t>
            </a:r>
            <a:endParaRPr sz="2100"/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74395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Modelling</a:t>
            </a:r>
            <a:endParaRPr/>
          </a:p>
        </p:txBody>
      </p:sp>
      <p:sp>
        <p:nvSpPr>
          <p:cNvPr id="341" name="Google Shape;341;p32"/>
          <p:cNvSpPr txBox="1"/>
          <p:nvPr/>
        </p:nvSpPr>
        <p:spPr>
          <a:xfrm>
            <a:off x="1297488" y="1667188"/>
            <a:ext cx="3446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Defining Model Zoo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Comparing models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Cross Validation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Hyper parameter tuning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Explainable AI (XAI)</a:t>
            </a:r>
            <a:endParaRPr/>
          </a:p>
        </p:txBody>
      </p:sp>
      <p:sp>
        <p:nvSpPr>
          <p:cNvPr id="347" name="Google Shape;347;p33"/>
          <p:cNvSpPr txBox="1"/>
          <p:nvPr/>
        </p:nvSpPr>
        <p:spPr>
          <a:xfrm>
            <a:off x="614101" y="1119875"/>
            <a:ext cx="8529900" cy="3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SHAP 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Uses the trained model to make </a:t>
            </a: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predictions on varying data and checks how the model behaves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Final Prediction = Avg Prediction + shap value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Creates a new dataset containing varying data and predictions of model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Trains an interpretable model such as Linear Regression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</p:txBody>
      </p:sp>
      <p:sp>
        <p:nvSpPr>
          <p:cNvPr id="353" name="Google Shape;353;p34"/>
          <p:cNvSpPr/>
          <p:nvPr/>
        </p:nvSpPr>
        <p:spPr>
          <a:xfrm>
            <a:off x="1772250" y="1562550"/>
            <a:ext cx="5060700" cy="201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TARGET LEAKAGE</a:t>
            </a:r>
            <a:endParaRPr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Some Deep Thinking for Derived Features</a:t>
            </a:r>
            <a:endParaRPr sz="1800"/>
          </a:p>
        </p:txBody>
      </p:sp>
      <p:pic>
        <p:nvPicPr>
          <p:cNvPr id="359" name="Google Shape;3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075" y="1382700"/>
            <a:ext cx="2771775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1516038"/>
            <a:ext cx="22098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Me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20080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latin typeface="Montserrat"/>
                <a:ea typeface="Montserrat"/>
                <a:cs typeface="Montserrat"/>
                <a:sym typeface="Montserrat"/>
              </a:rPr>
              <a:t>Data Scientist | ML, DL with XAI | Cloud Architect (AWS) | End to End Software System Architect | Database Engineer | Backend Developer | Certified Neo4j Professional</a:t>
            </a:r>
            <a:endParaRPr/>
          </a:p>
        </p:txBody>
      </p:sp>
      <p:sp>
        <p:nvSpPr>
          <p:cNvPr id="236" name="Google Shape;236;p18"/>
          <p:cNvSpPr txBox="1"/>
          <p:nvPr>
            <p:ph type="title"/>
          </p:nvPr>
        </p:nvSpPr>
        <p:spPr>
          <a:xfrm>
            <a:off x="1297500" y="1093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 Identity: susmitpy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Data Treatment</a:t>
            </a:r>
            <a:endParaRPr sz="1800"/>
          </a:p>
        </p:txBody>
      </p:sp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388" y="2073584"/>
            <a:ext cx="6284275" cy="159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6550" y="2073574"/>
            <a:ext cx="1925731" cy="15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Aggregation</a:t>
            </a:r>
            <a:endParaRPr sz="1800"/>
          </a:p>
        </p:txBody>
      </p:sp>
      <p:pic>
        <p:nvPicPr>
          <p:cNvPr id="373" name="Google Shape;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2608957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632" y="1460250"/>
            <a:ext cx="5362575" cy="9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Transforming Numerical Data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8"/>
          <p:cNvSpPr txBox="1"/>
          <p:nvPr/>
        </p:nvSpPr>
        <p:spPr>
          <a:xfrm>
            <a:off x="1297514" y="130785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Cyclical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Reciprocal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Polynomial Features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Mixer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Transforming Categorical Data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9"/>
          <p:cNvSpPr txBox="1"/>
          <p:nvPr/>
        </p:nvSpPr>
        <p:spPr>
          <a:xfrm>
            <a:off x="1297489" y="1472300"/>
            <a:ext cx="7316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Ordinal Encoder (not Label Encoder !)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Count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 Encoder / Leave One Out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CatBoost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One Hot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Binary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7" name="Google Shape;3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438" y="2954625"/>
            <a:ext cx="2276475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Encoding Date, Time and Date Times</a:t>
            </a:r>
            <a:endParaRPr/>
          </a:p>
        </p:txBody>
      </p:sp>
      <p:sp>
        <p:nvSpPr>
          <p:cNvPr id="393" name="Google Shape;393;p40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Date - Difference between the date and earliest date 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Time - Convert to 24 hour format and divide by 2359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DateTime - </a:t>
            </a: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Difference between the datetime and earliest datetime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Generating New Features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1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 Null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 Null Columns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from Date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Day, Month, Year, Weekday, Quarter, Is Weekend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from Time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Hour, Minute, Period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Based on Statistics</a:t>
            </a:r>
            <a:endParaRPr/>
          </a:p>
        </p:txBody>
      </p:sp>
      <p:sp>
        <p:nvSpPr>
          <p:cNvPr id="405" name="Google Shape;405;p42"/>
          <p:cNvSpPr txBox="1"/>
          <p:nvPr/>
        </p:nvSpPr>
        <p:spPr>
          <a:xfrm>
            <a:off x="1297489" y="1472300"/>
            <a:ext cx="73167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Correlation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Variance Thresholding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Based on ML Models</a:t>
            </a:r>
            <a:endParaRPr/>
          </a:p>
        </p:txBody>
      </p:sp>
      <p:sp>
        <p:nvSpPr>
          <p:cNvPr id="411" name="Google Shape;411;p43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Selection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Forward Selection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Backward Elimination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Importance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Based  - Lasso, Decision Tree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Permutation Importance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4"/>
          <p:cNvSpPr txBox="1"/>
          <p:nvPr>
            <p:ph type="title"/>
          </p:nvPr>
        </p:nvSpPr>
        <p:spPr>
          <a:xfrm>
            <a:off x="730275" y="1606900"/>
            <a:ext cx="31599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Enough talk, let’s write some code</a:t>
            </a:r>
            <a:endParaRPr/>
          </a:p>
        </p:txBody>
      </p:sp>
      <p:grpSp>
        <p:nvGrpSpPr>
          <p:cNvPr id="417" name="Google Shape;417;p44"/>
          <p:cNvGrpSpPr/>
          <p:nvPr/>
        </p:nvGrpSpPr>
        <p:grpSpPr>
          <a:xfrm>
            <a:off x="5001245" y="1606891"/>
            <a:ext cx="3159984" cy="2439109"/>
            <a:chOff x="3553042" y="1657806"/>
            <a:chExt cx="3461100" cy="2671532"/>
          </a:xfrm>
        </p:grpSpPr>
        <p:sp>
          <p:nvSpPr>
            <p:cNvPr id="418" name="Google Shape;418;p4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6" name="Google Shape;426;p4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5049555" y="16590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4"/>
          <p:cNvSpPr/>
          <p:nvPr/>
        </p:nvSpPr>
        <p:spPr>
          <a:xfrm flipH="1">
            <a:off x="5049342" y="16599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4"/>
          <p:cNvSpPr/>
          <p:nvPr/>
        </p:nvSpPr>
        <p:spPr>
          <a:xfrm flipH="1">
            <a:off x="7696436" y="26673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4"/>
          <p:cNvSpPr txBox="1"/>
          <p:nvPr/>
        </p:nvSpPr>
        <p:spPr>
          <a:xfrm>
            <a:off x="730275" y="3077200"/>
            <a:ext cx="333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http://bit.ly/3Mj2QyX</a:t>
            </a:r>
            <a:endParaRPr sz="2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Science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514150" y="1910850"/>
            <a:ext cx="138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152750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Input</a:t>
            </a:r>
            <a:endParaRPr sz="2100"/>
          </a:p>
        </p:txBody>
      </p:sp>
      <p:sp>
        <p:nvSpPr>
          <p:cNvPr id="244" name="Google Shape;244;p19"/>
          <p:cNvSpPr/>
          <p:nvPr/>
        </p:nvSpPr>
        <p:spPr>
          <a:xfrm>
            <a:off x="412275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Analysis and  ML</a:t>
            </a:r>
            <a:endParaRPr sz="2100"/>
          </a:p>
        </p:txBody>
      </p:sp>
      <p:sp>
        <p:nvSpPr>
          <p:cNvPr id="245" name="Google Shape;245;p19"/>
          <p:cNvSpPr/>
          <p:nvPr/>
        </p:nvSpPr>
        <p:spPr>
          <a:xfrm>
            <a:off x="673135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Output</a:t>
            </a:r>
            <a:endParaRPr sz="2100"/>
          </a:p>
        </p:txBody>
      </p:sp>
      <p:cxnSp>
        <p:nvCxnSpPr>
          <p:cNvPr id="246" name="Google Shape;246;p19"/>
          <p:cNvCxnSpPr>
            <a:stCxn id="243" idx="3"/>
            <a:endCxn id="244" idx="1"/>
          </p:cNvCxnSpPr>
          <p:nvPr/>
        </p:nvCxnSpPr>
        <p:spPr>
          <a:xfrm>
            <a:off x="2915900" y="2144425"/>
            <a:ext cx="120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19"/>
          <p:cNvCxnSpPr>
            <a:stCxn id="244" idx="3"/>
            <a:endCxn id="245" idx="1"/>
          </p:cNvCxnSpPr>
          <p:nvPr/>
        </p:nvCxnSpPr>
        <p:spPr>
          <a:xfrm>
            <a:off x="5511150" y="2144425"/>
            <a:ext cx="12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19"/>
          <p:cNvSpPr txBox="1"/>
          <p:nvPr/>
        </p:nvSpPr>
        <p:spPr>
          <a:xfrm>
            <a:off x="1514150" y="3381450"/>
            <a:ext cx="138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/>
          <p:nvPr/>
        </p:nvSpPr>
        <p:spPr>
          <a:xfrm>
            <a:off x="152750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Garbage</a:t>
            </a:r>
            <a:endParaRPr sz="2100"/>
          </a:p>
        </p:txBody>
      </p:sp>
      <p:sp>
        <p:nvSpPr>
          <p:cNvPr id="250" name="Google Shape;250;p19"/>
          <p:cNvSpPr/>
          <p:nvPr/>
        </p:nvSpPr>
        <p:spPr>
          <a:xfrm>
            <a:off x="412275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Analysis and  ML</a:t>
            </a:r>
            <a:endParaRPr sz="2100"/>
          </a:p>
        </p:txBody>
      </p:sp>
      <p:sp>
        <p:nvSpPr>
          <p:cNvPr id="251" name="Google Shape;251;p19"/>
          <p:cNvSpPr/>
          <p:nvPr/>
        </p:nvSpPr>
        <p:spPr>
          <a:xfrm>
            <a:off x="673135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Garbage</a:t>
            </a:r>
            <a:endParaRPr sz="2100"/>
          </a:p>
        </p:txBody>
      </p:sp>
      <p:cxnSp>
        <p:nvCxnSpPr>
          <p:cNvPr id="252" name="Google Shape;252;p19"/>
          <p:cNvCxnSpPr>
            <a:stCxn id="249" idx="3"/>
            <a:endCxn id="250" idx="1"/>
          </p:cNvCxnSpPr>
          <p:nvPr/>
        </p:nvCxnSpPr>
        <p:spPr>
          <a:xfrm>
            <a:off x="2915900" y="3615025"/>
            <a:ext cx="120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3" name="Google Shape;253;p19"/>
          <p:cNvCxnSpPr>
            <a:stCxn id="250" idx="3"/>
            <a:endCxn id="251" idx="1"/>
          </p:cNvCxnSpPr>
          <p:nvPr/>
        </p:nvCxnSpPr>
        <p:spPr>
          <a:xfrm>
            <a:off x="5511150" y="3615025"/>
            <a:ext cx="12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Usual Steps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0" cy="3479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Gathering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1221450" y="1096575"/>
            <a:ext cx="67011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Flat Files - Excel, CSV, JSON, XML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IoT Data - Cassandra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 Data - PNG, JPEG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RDBMS - SQL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Graph Data - Neo4J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Internet - Web scraping and crawling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/ parsed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Messy Dates</a:t>
            </a:r>
            <a:endParaRPr sz="2100"/>
          </a:p>
        </p:txBody>
      </p:sp>
      <p:sp>
        <p:nvSpPr>
          <p:cNvPr id="271" name="Google Shape;271;p22"/>
          <p:cNvSpPr txBox="1"/>
          <p:nvPr/>
        </p:nvSpPr>
        <p:spPr>
          <a:xfrm>
            <a:off x="82200" y="1307850"/>
            <a:ext cx="8979600" cy="23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Different Date Formats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218181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dd / mm / yyyy (eg. 15 / 01 / 2021)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mm / dd / yyyy (eg. 01 / 15 / 2021)</a:t>
            </a:r>
            <a:endParaRPr sz="15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237475" y="3436000"/>
            <a:ext cx="4622100" cy="9234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will you ensure that you parse the dates correctly if you only have the data of first 12 dates of every month 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/ parsed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Messy Numbers</a:t>
            </a:r>
            <a:endParaRPr sz="2100"/>
          </a:p>
        </p:txBody>
      </p:sp>
      <p:sp>
        <p:nvSpPr>
          <p:cNvPr id="278" name="Google Shape;278;p23"/>
          <p:cNvSpPr txBox="1"/>
          <p:nvPr/>
        </p:nvSpPr>
        <p:spPr>
          <a:xfrm>
            <a:off x="82200" y="1307850"/>
            <a:ext cx="89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3"/>
          <p:cNvSpPr txBox="1"/>
          <p:nvPr/>
        </p:nvSpPr>
        <p:spPr>
          <a:xfrm>
            <a:off x="152400" y="1460250"/>
            <a:ext cx="4622100" cy="4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Thousands Separator vs Decimal Separator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650" y="1891350"/>
            <a:ext cx="3364600" cy="26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3"/>
          <p:cNvSpPr txBox="1"/>
          <p:nvPr/>
        </p:nvSpPr>
        <p:spPr>
          <a:xfrm>
            <a:off x="3914250" y="4590625"/>
            <a:ext cx="1805400" cy="4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Wikipedia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correctly ?</a:t>
            </a:r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307850"/>
            <a:ext cx="5486400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963" y="3264450"/>
            <a:ext cx="2886075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Parsing separated files</a:t>
            </a:r>
            <a:endParaRPr sz="2100"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913" y="1460250"/>
            <a:ext cx="2758195" cy="16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"/>
          <p:cNvSpPr txBox="1"/>
          <p:nvPr/>
        </p:nvSpPr>
        <p:spPr>
          <a:xfrm>
            <a:off x="2292925" y="3545625"/>
            <a:ext cx="4835100" cy="7389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new programming language named as C&amp;&amp; comes up as an alternative to C++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